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5886239a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b5886239a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b5886239a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5886239a6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b5886239a6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Avg extra objects = si riferisce al caso di successfull identification soltanto</a:t>
            </a:r>
            <a:endParaRPr/>
          </a:p>
        </p:txBody>
      </p:sp>
      <p:sp>
        <p:nvSpPr>
          <p:cNvPr id="209" name="Google Shape;209;g3b5886239a6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5d6de0c0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b5d6de0c0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b5d6de0c08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5d6de0c08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b5d6de0c08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b5d6de0c08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b5d6de0c0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3b5d6de0c0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b5d6de0c0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b5d6de0c0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3b5d6de0c0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b5d6de0c08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61484b12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3b61484b12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b61484b121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5886239a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b5886239a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b5886239a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9898117" y="64023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5.jpg"/><Relationship Id="rId5" Type="http://schemas.openxmlformats.org/officeDocument/2006/relationships/image" Target="../media/image28.jpg"/><Relationship Id="rId6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2.jpg"/><Relationship Id="rId7" Type="http://schemas.openxmlformats.org/officeDocument/2006/relationships/image" Target="../media/image20.jpg"/><Relationship Id="rId8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7.jpg"/><Relationship Id="rId5" Type="http://schemas.openxmlformats.org/officeDocument/2006/relationships/hyperlink" Target="https://github.com/fedex2118/GarbageDetection/blob/main/computeArea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7.jp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4.jpg"/><Relationship Id="rId7" Type="http://schemas.openxmlformats.org/officeDocument/2006/relationships/image" Target="../media/image17.jpg"/><Relationship Id="rId8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6470374" y="-128"/>
            <a:ext cx="5847521" cy="6858127"/>
          </a:xfrm>
          <a:custGeom>
            <a:rect b="b" l="l" r="r" t="t"/>
            <a:pathLst>
              <a:path extrusionOk="0" h="6887947" w="5754756">
                <a:moveTo>
                  <a:pt x="0" y="6887947"/>
                </a:moveTo>
                <a:lnTo>
                  <a:pt x="2348134" y="128"/>
                </a:lnTo>
                <a:lnTo>
                  <a:pt x="5653179" y="0"/>
                </a:lnTo>
                <a:lnTo>
                  <a:pt x="5754756" y="6887947"/>
                </a:lnTo>
                <a:lnTo>
                  <a:pt x="0" y="6887947"/>
                </a:ln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>
            <a:off x="457201" y="2076317"/>
            <a:ext cx="7017025" cy="1084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it-IT" sz="3000">
                <a:solidFill>
                  <a:schemeClr val="dk2"/>
                </a:solidFill>
              </a:rPr>
              <a:t>Trash detection &amp; quantity estimation</a:t>
            </a:r>
            <a:endParaRPr b="1"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ed background with white text" id="90" name="Google Shape;90;p13"/>
          <p:cNvPicPr preferRelativeResize="0"/>
          <p:nvPr/>
        </p:nvPicPr>
        <p:blipFill rotWithShape="1">
          <a:blip r:embed="rId3">
            <a:alphaModFix/>
          </a:blip>
          <a:srcRect b="0" l="16473" r="28224" t="70984"/>
          <a:stretch/>
        </p:blipFill>
        <p:spPr>
          <a:xfrm>
            <a:off x="7337563" y="4999383"/>
            <a:ext cx="4854437" cy="185861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457200" y="4264122"/>
            <a:ext cx="66294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it-IT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Tommaso Mattei </a:t>
            </a:r>
            <a:r>
              <a:rPr b="0" i="0" lang="it-IT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1884019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it-IT" sz="1800">
                <a:solidFill>
                  <a:schemeClr val="dk1"/>
                </a:solidFill>
              </a:rPr>
              <a:t>Federico Ziegler </a:t>
            </a:r>
            <a:r>
              <a:rPr lang="it-IT" sz="1800">
                <a:solidFill>
                  <a:schemeClr val="dk1"/>
                </a:solidFill>
              </a:rPr>
              <a:t>1808702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it-IT" sz="1800">
                <a:solidFill>
                  <a:schemeClr val="dk1"/>
                </a:solidFill>
              </a:rPr>
              <a:t>Mattia de Luca </a:t>
            </a:r>
            <a:r>
              <a:rPr lang="it-IT" sz="1800">
                <a:solidFill>
                  <a:schemeClr val="dk1"/>
                </a:solidFill>
              </a:rPr>
              <a:t>1883820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57201" y="5928691"/>
            <a:ext cx="2117034" cy="268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Academic Year 202</a:t>
            </a:r>
            <a:r>
              <a:rPr lang="it-IT">
                <a:solidFill>
                  <a:schemeClr val="dk1"/>
                </a:solidFill>
              </a:rPr>
              <a:t>5</a:t>
            </a:r>
            <a:r>
              <a:rPr b="0" i="0" lang="it-I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</a:t>
            </a:r>
            <a:r>
              <a:rPr lang="it-IT">
                <a:solidFill>
                  <a:schemeClr val="dk1"/>
                </a:solidFill>
              </a:rPr>
              <a:t>6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idx="11" type="ftr"/>
          </p:nvPr>
        </p:nvSpPr>
        <p:spPr>
          <a:xfrm>
            <a:off x="-1" y="6316318"/>
            <a:ext cx="121920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-1" y="6311900"/>
            <a:ext cx="756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199" name="Google Shape;199;p22"/>
          <p:cNvPicPr preferRelativeResize="0"/>
          <p:nvPr/>
        </p:nvPicPr>
        <p:blipFill rotWithShape="1">
          <a:blip r:embed="rId3">
            <a:alphaModFix/>
          </a:blip>
          <a:srcRect b="6973" l="10627" r="7371" t="13955"/>
          <a:stretch/>
        </p:blipFill>
        <p:spPr>
          <a:xfrm>
            <a:off x="944880" y="-1712"/>
            <a:ext cx="985522" cy="112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Real life waste test set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2192572" y="409134"/>
            <a:ext cx="43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Referenced paper</a:t>
            </a:r>
            <a:r>
              <a:rPr lang="it-IT" sz="1400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○○○○●○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944880" y="1486838"/>
            <a:ext cx="89841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rPr lang="it-IT" sz="2400">
                <a:solidFill>
                  <a:schemeClr val="dk1"/>
                </a:solidFill>
              </a:rPr>
              <a:t>The test set is composed of 118 real life waste images 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31" y="2599925"/>
            <a:ext cx="2516671" cy="33555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4800" y="2547388"/>
            <a:ext cx="3460623" cy="346062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3613" y="2525387"/>
            <a:ext cx="2628461" cy="35046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11" type="ftr"/>
          </p:nvPr>
        </p:nvSpPr>
        <p:spPr>
          <a:xfrm>
            <a:off x="-1" y="6316318"/>
            <a:ext cx="121920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-1" y="6311900"/>
            <a:ext cx="756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213" name="Google Shape;213;p23"/>
          <p:cNvPicPr preferRelativeResize="0"/>
          <p:nvPr/>
        </p:nvPicPr>
        <p:blipFill rotWithShape="1">
          <a:blip r:embed="rId3">
            <a:alphaModFix/>
          </a:blip>
          <a:srcRect b="6973" l="10627" r="7371" t="13955"/>
          <a:stretch/>
        </p:blipFill>
        <p:spPr>
          <a:xfrm>
            <a:off x="944880" y="-1712"/>
            <a:ext cx="985522" cy="112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Final tests &amp; TPR metric 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2192572" y="409134"/>
            <a:ext cx="43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Referenced paper</a:t>
            </a:r>
            <a:r>
              <a:rPr lang="it-IT" sz="1400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○○○○○●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944875" y="1486850"/>
            <a:ext cx="101694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rPr lang="it-IT" sz="2400">
                <a:solidFill>
                  <a:schemeClr val="dk1"/>
                </a:solidFill>
              </a:rPr>
              <a:t>The original paper did not have an explicit metric for performance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rPr lang="it-IT" sz="2400">
                <a:solidFill>
                  <a:schemeClr val="dk1"/>
                </a:solidFill>
              </a:rPr>
              <a:t>We empirically calculated one by observing their results on the test set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1001025" y="4108700"/>
            <a:ext cx="33681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1068525" y="3807800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>
                <a:solidFill>
                  <a:schemeClr val="dk1"/>
                </a:solidFill>
              </a:rPr>
              <a:t>0.20</a:t>
            </a:r>
            <a:endParaRPr sz="4000"/>
          </a:p>
        </p:txBody>
      </p:sp>
      <p:sp>
        <p:nvSpPr>
          <p:cNvPr id="219" name="Google Shape;219;p23"/>
          <p:cNvSpPr/>
          <p:nvPr/>
        </p:nvSpPr>
        <p:spPr>
          <a:xfrm>
            <a:off x="7351250" y="3877550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/>
              <a:t>1.62</a:t>
            </a:r>
            <a:endParaRPr sz="4000"/>
          </a:p>
        </p:txBody>
      </p:sp>
      <p:sp>
        <p:nvSpPr>
          <p:cNvPr id="220" name="Google Shape;220;p23"/>
          <p:cNvSpPr txBox="1"/>
          <p:nvPr/>
        </p:nvSpPr>
        <p:spPr>
          <a:xfrm>
            <a:off x="2137125" y="3229700"/>
            <a:ext cx="1163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TPR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7317500" y="3271325"/>
            <a:ext cx="336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Avg extra objects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227" name="Google Shape;227;p24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229" name="Google Shape;229;p24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pic>
        <p:nvPicPr>
          <p:cNvPr descr="A picture containing logo, symbol, emblem, trademark&#10;&#10;Description automatically generated" id="230" name="Google Shape;230;p24"/>
          <p:cNvPicPr preferRelativeResize="0"/>
          <p:nvPr/>
        </p:nvPicPr>
        <p:blipFill rotWithShape="1">
          <a:blip r:embed="rId4">
            <a:alphaModFix/>
          </a:blip>
          <a:srcRect b="9251" l="9767" r="9302" t="14737"/>
          <a:stretch/>
        </p:blipFill>
        <p:spPr>
          <a:xfrm>
            <a:off x="944880" y="0"/>
            <a:ext cx="985520" cy="11277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4"/>
          <p:cNvSpPr txBox="1"/>
          <p:nvPr/>
        </p:nvSpPr>
        <p:spPr>
          <a:xfrm>
            <a:off x="2043485" y="604540"/>
            <a:ext cx="92036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944880" y="1798983"/>
            <a:ext cx="6231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›"/>
            </a:pPr>
            <a:r>
              <a:rPr lang="it-IT" sz="2400">
                <a:solidFill>
                  <a:srgbClr val="7F7F7F"/>
                </a:solidFill>
              </a:rPr>
              <a:t>Introduction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›"/>
            </a:pPr>
            <a:r>
              <a:rPr lang="it-IT" sz="2400">
                <a:solidFill>
                  <a:srgbClr val="7F7F7F"/>
                </a:solidFill>
              </a:rPr>
              <a:t>Referenced paper</a:t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›"/>
            </a:pPr>
            <a:r>
              <a:rPr lang="it-IT" sz="2400">
                <a:solidFill>
                  <a:schemeClr val="lt1"/>
                </a:solidFill>
              </a:rPr>
              <a:t>Project work</a:t>
            </a:r>
            <a:endParaRPr sz="2400">
              <a:solidFill>
                <a:srgbClr val="7F7F7F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›"/>
            </a:pPr>
            <a:r>
              <a:rPr lang="it-IT" sz="2400">
                <a:solidFill>
                  <a:srgbClr val="7F7F7F"/>
                </a:solidFill>
              </a:rPr>
              <a:t>Conclusion</a:t>
            </a:r>
            <a:endParaRPr sz="24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238" name="Google Shape;238;p25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lang="it-IT" sz="3200">
                <a:solidFill>
                  <a:srgbClr val="822433"/>
                </a:solidFill>
              </a:rPr>
              <a:t>First experiment: yolov5s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2192572" y="409134"/>
            <a:ext cx="41650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822433"/>
                </a:solidFill>
              </a:rPr>
              <a:t>Project work</a:t>
            </a:r>
            <a:r>
              <a:rPr b="0" i="0" lang="it-IT" sz="1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●</a:t>
            </a:r>
            <a:r>
              <a:rPr lang="it-IT">
                <a:solidFill>
                  <a:schemeClr val="dk2"/>
                </a:solidFill>
              </a:rPr>
              <a:t>○○○○○○○○○○</a:t>
            </a:r>
            <a:endParaRPr b="0" i="0" sz="14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825" y="1127750"/>
            <a:ext cx="6768302" cy="507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251" name="Google Shape;251;p26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it-IT" sz="3200">
                <a:solidFill>
                  <a:schemeClr val="dk2"/>
                </a:solidFill>
              </a:rPr>
              <a:t>First experiment: yolov5s results</a:t>
            </a:r>
            <a:r>
              <a:rPr b="1" lang="it-IT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logo, symbol, emblem, graphics&#10;&#10;Description automatically generated" id="253" name="Google Shape;253;p26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/>
        </p:nvSpPr>
        <p:spPr>
          <a:xfrm>
            <a:off x="2192572" y="409134"/>
            <a:ext cx="39034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○●○○○○○○○○○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1253700" y="2863575"/>
            <a:ext cx="33681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1321200" y="256267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>
                <a:solidFill>
                  <a:schemeClr val="dk1"/>
                </a:solidFill>
              </a:rPr>
              <a:t>0.48</a:t>
            </a:r>
            <a:endParaRPr sz="4000"/>
          </a:p>
        </p:txBody>
      </p:sp>
      <p:sp>
        <p:nvSpPr>
          <p:cNvPr id="257" name="Google Shape;257;p26"/>
          <p:cNvSpPr/>
          <p:nvPr/>
        </p:nvSpPr>
        <p:spPr>
          <a:xfrm>
            <a:off x="7603925" y="263242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/>
              <a:t>0</a:t>
            </a:r>
            <a:r>
              <a:rPr lang="it-IT" sz="4000"/>
              <a:t>.61</a:t>
            </a:r>
            <a:endParaRPr sz="4000"/>
          </a:p>
        </p:txBody>
      </p:sp>
      <p:sp>
        <p:nvSpPr>
          <p:cNvPr id="258" name="Google Shape;258;p26"/>
          <p:cNvSpPr txBox="1"/>
          <p:nvPr/>
        </p:nvSpPr>
        <p:spPr>
          <a:xfrm>
            <a:off x="2389800" y="1984575"/>
            <a:ext cx="1163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TPR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7570175" y="2026200"/>
            <a:ext cx="336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Avg extra objects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266" name="Google Shape;266;p27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267" name="Google Shape;267;p27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Second experiment: yolov11s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2192572" y="409134"/>
            <a:ext cx="40357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lang="it-IT" sz="1400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○○●○○○○○○○○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825" y="1127750"/>
            <a:ext cx="6798152" cy="509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278" name="Google Shape;278;p28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it-IT" sz="3200">
                <a:solidFill>
                  <a:schemeClr val="dk2"/>
                </a:solidFill>
              </a:rPr>
              <a:t>Second experiment: yolov11s results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2192572" y="409134"/>
            <a:ext cx="43376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lang="it-IT" sz="1400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○○○●○○○○○○○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1253700" y="2863575"/>
            <a:ext cx="33681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1321200" y="256267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>
                <a:solidFill>
                  <a:schemeClr val="dk1"/>
                </a:solidFill>
              </a:rPr>
              <a:t>0.39</a:t>
            </a:r>
            <a:endParaRPr sz="4000"/>
          </a:p>
        </p:txBody>
      </p:sp>
      <p:sp>
        <p:nvSpPr>
          <p:cNvPr id="283" name="Google Shape;283;p28"/>
          <p:cNvSpPr/>
          <p:nvPr/>
        </p:nvSpPr>
        <p:spPr>
          <a:xfrm>
            <a:off x="7603925" y="263242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/>
              <a:t>0.46</a:t>
            </a:r>
            <a:endParaRPr sz="4000"/>
          </a:p>
        </p:txBody>
      </p:sp>
      <p:sp>
        <p:nvSpPr>
          <p:cNvPr id="284" name="Google Shape;284;p28"/>
          <p:cNvSpPr txBox="1"/>
          <p:nvPr/>
        </p:nvSpPr>
        <p:spPr>
          <a:xfrm>
            <a:off x="2389800" y="1984575"/>
            <a:ext cx="1163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TPR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7570175" y="2026200"/>
            <a:ext cx="336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Avg extra objects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idx="11" type="ftr"/>
          </p:nvPr>
        </p:nvSpPr>
        <p:spPr>
          <a:xfrm>
            <a:off x="-1" y="6316318"/>
            <a:ext cx="121920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292" name="Google Shape;292;p29"/>
          <p:cNvSpPr txBox="1"/>
          <p:nvPr>
            <p:ph idx="12" type="sldNum"/>
          </p:nvPr>
        </p:nvSpPr>
        <p:spPr>
          <a:xfrm>
            <a:off x="-1" y="6311900"/>
            <a:ext cx="756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293" name="Google Shape;293;p29"/>
          <p:cNvPicPr preferRelativeResize="0"/>
          <p:nvPr/>
        </p:nvPicPr>
        <p:blipFill rotWithShape="1">
          <a:blip r:embed="rId3">
            <a:alphaModFix/>
          </a:blip>
          <a:srcRect b="6973" l="10627" r="7371" t="13955"/>
          <a:stretch/>
        </p:blipFill>
        <p:spPr>
          <a:xfrm>
            <a:off x="944880" y="-1712"/>
            <a:ext cx="985522" cy="112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lang="it-IT" sz="3200">
                <a:solidFill>
                  <a:srgbClr val="822433"/>
                </a:solidFill>
              </a:rPr>
              <a:t>Third</a:t>
            </a:r>
            <a:r>
              <a:rPr b="1" lang="it-IT" sz="3200">
                <a:solidFill>
                  <a:srgbClr val="822433"/>
                </a:solidFill>
              </a:rPr>
              <a:t> experiment: yolov5m 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2192572" y="409134"/>
            <a:ext cx="4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lang="it-IT">
                <a:solidFill>
                  <a:srgbClr val="822433"/>
                </a:solidFill>
              </a:rPr>
              <a:t> </a:t>
            </a:r>
            <a:r>
              <a:rPr lang="it-IT">
                <a:solidFill>
                  <a:schemeClr val="dk2"/>
                </a:solidFill>
              </a:rPr>
              <a:t>○○○○●○○○○○○</a:t>
            </a:r>
            <a:endParaRPr b="0" i="0" sz="14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050" y="1127750"/>
            <a:ext cx="6798577" cy="509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idx="11" type="ftr"/>
          </p:nvPr>
        </p:nvSpPr>
        <p:spPr>
          <a:xfrm>
            <a:off x="-1" y="6316318"/>
            <a:ext cx="121920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303" name="Google Shape;303;p30"/>
          <p:cNvSpPr txBox="1"/>
          <p:nvPr>
            <p:ph idx="12" type="sldNum"/>
          </p:nvPr>
        </p:nvSpPr>
        <p:spPr>
          <a:xfrm>
            <a:off x="-1" y="6311900"/>
            <a:ext cx="756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304" name="Google Shape;304;p30"/>
          <p:cNvPicPr preferRelativeResize="0"/>
          <p:nvPr/>
        </p:nvPicPr>
        <p:blipFill rotWithShape="1">
          <a:blip r:embed="rId3">
            <a:alphaModFix/>
          </a:blip>
          <a:srcRect b="6973" l="10627" r="7371" t="13955"/>
          <a:stretch/>
        </p:blipFill>
        <p:spPr>
          <a:xfrm>
            <a:off x="944880" y="-1712"/>
            <a:ext cx="985522" cy="112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lang="it-IT" sz="3200">
                <a:solidFill>
                  <a:srgbClr val="822433"/>
                </a:solidFill>
              </a:rPr>
              <a:t>Third experiment: yolov5m results 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2192572" y="409134"/>
            <a:ext cx="4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lang="it-IT">
                <a:solidFill>
                  <a:srgbClr val="822433"/>
                </a:solidFill>
              </a:rPr>
              <a:t> </a:t>
            </a:r>
            <a:r>
              <a:rPr lang="it-IT">
                <a:solidFill>
                  <a:schemeClr val="dk2"/>
                </a:solidFill>
              </a:rPr>
              <a:t>○○○○○●○○○○○</a:t>
            </a:r>
            <a:endParaRPr b="0" i="0" sz="14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1253700" y="2863575"/>
            <a:ext cx="33681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1321200" y="256267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>
                <a:solidFill>
                  <a:schemeClr val="dk1"/>
                </a:solidFill>
              </a:rPr>
              <a:t>0.45</a:t>
            </a:r>
            <a:endParaRPr sz="4000"/>
          </a:p>
        </p:txBody>
      </p:sp>
      <p:sp>
        <p:nvSpPr>
          <p:cNvPr id="309" name="Google Shape;309;p30"/>
          <p:cNvSpPr/>
          <p:nvPr/>
        </p:nvSpPr>
        <p:spPr>
          <a:xfrm>
            <a:off x="7603925" y="263242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>
                <a:solidFill>
                  <a:schemeClr val="dk1"/>
                </a:solidFill>
              </a:rPr>
              <a:t>1.09</a:t>
            </a:r>
            <a:endParaRPr sz="4000"/>
          </a:p>
        </p:txBody>
      </p:sp>
      <p:sp>
        <p:nvSpPr>
          <p:cNvPr id="310" name="Google Shape;310;p30"/>
          <p:cNvSpPr txBox="1"/>
          <p:nvPr/>
        </p:nvSpPr>
        <p:spPr>
          <a:xfrm>
            <a:off x="2389800" y="1984575"/>
            <a:ext cx="1163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TPR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7570175" y="2026200"/>
            <a:ext cx="336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Avg extra objects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318" name="Google Shape;318;p31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319" name="Google Shape;319;p31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New dataset for training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2192572" y="409135"/>
            <a:ext cx="37855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lang="it-IT" sz="1400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○○○○○○●○○○○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944880" y="1486838"/>
            <a:ext cx="89841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23" name="Google Shape;323;p31"/>
          <p:cNvSpPr txBox="1"/>
          <p:nvPr/>
        </p:nvSpPr>
        <p:spPr>
          <a:xfrm>
            <a:off x="944880" y="3426113"/>
            <a:ext cx="89841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t/>
            </a:r>
            <a:endParaRPr/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475" y="3206051"/>
            <a:ext cx="8378725" cy="103196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0475" y="1298913"/>
            <a:ext cx="8686800" cy="12668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5763" y="4356024"/>
            <a:ext cx="1842325" cy="1842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0469" y="4390415"/>
            <a:ext cx="1773502" cy="17735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3850" y="4356025"/>
            <a:ext cx="1842325" cy="1842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98" name="Google Shape;98;p14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2/</a:t>
            </a:r>
            <a:r>
              <a:rPr lang="it-IT"/>
              <a:t>27</a:t>
            </a:r>
            <a:endParaRPr/>
          </a:p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Trash detection &amp; quantity estimation</a:t>
            </a:r>
            <a:endParaRPr/>
          </a:p>
        </p:txBody>
      </p:sp>
      <p:pic>
        <p:nvPicPr>
          <p:cNvPr descr="A picture containing logo, symbol, emblem, trademark&#10;&#10;Description automatically generated" id="101" name="Google Shape;101;p14"/>
          <p:cNvPicPr preferRelativeResize="0"/>
          <p:nvPr/>
        </p:nvPicPr>
        <p:blipFill rotWithShape="1">
          <a:blip r:embed="rId4">
            <a:alphaModFix/>
          </a:blip>
          <a:srcRect b="9251" l="9767" r="9302" t="14737"/>
          <a:stretch/>
        </p:blipFill>
        <p:spPr>
          <a:xfrm>
            <a:off x="944880" y="0"/>
            <a:ext cx="985520" cy="11277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4"/>
          <p:cNvSpPr txBox="1"/>
          <p:nvPr/>
        </p:nvSpPr>
        <p:spPr>
          <a:xfrm>
            <a:off x="2043485" y="604540"/>
            <a:ext cx="92036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944880" y="1798983"/>
            <a:ext cx="6231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›"/>
            </a:pPr>
            <a:r>
              <a:rPr lang="it-IT" sz="2400">
                <a:solidFill>
                  <a:schemeClr val="lt1"/>
                </a:solidFill>
              </a:rPr>
              <a:t>Introduction</a:t>
            </a:r>
            <a:endParaRPr sz="2400">
              <a:solidFill>
                <a:schemeClr val="lt1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›"/>
            </a:pPr>
            <a:r>
              <a:rPr lang="it-IT" sz="2400">
                <a:solidFill>
                  <a:srgbClr val="7F7F7F"/>
                </a:solidFill>
              </a:rPr>
              <a:t>Referenced paper</a:t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›"/>
            </a:pPr>
            <a:r>
              <a:rPr lang="it-IT" sz="2400">
                <a:solidFill>
                  <a:srgbClr val="7F7F7F"/>
                </a:solidFill>
              </a:rPr>
              <a:t>Project work</a:t>
            </a:r>
            <a:endParaRPr sz="2400">
              <a:solidFill>
                <a:srgbClr val="7F7F7F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›"/>
            </a:pPr>
            <a:r>
              <a:rPr lang="it-IT" sz="2400">
                <a:solidFill>
                  <a:srgbClr val="7F7F7F"/>
                </a:solidFill>
              </a:rPr>
              <a:t>Conclusion</a:t>
            </a:r>
            <a:endParaRPr sz="24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335" name="Google Shape;335;p32"/>
          <p:cNvSpPr txBox="1"/>
          <p:nvPr>
            <p:ph idx="12" type="sldNum"/>
          </p:nvPr>
        </p:nvSpPr>
        <p:spPr>
          <a:xfrm>
            <a:off x="-1" y="6311900"/>
            <a:ext cx="756745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336" name="Google Shape;336;p32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2192572" y="542749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lang="it-IT" sz="3200">
                <a:solidFill>
                  <a:srgbClr val="822433"/>
                </a:solidFill>
              </a:rPr>
              <a:t>Fourth experiment: new yolov5s results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2192572" y="409134"/>
            <a:ext cx="40357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b="0" i="0" lang="it-IT" sz="1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○○○○○○○●○○○</a:t>
            </a:r>
            <a:endParaRPr b="0" i="0" sz="14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1253700" y="2863575"/>
            <a:ext cx="33681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40" name="Google Shape;340;p32"/>
          <p:cNvSpPr/>
          <p:nvPr/>
        </p:nvSpPr>
        <p:spPr>
          <a:xfrm>
            <a:off x="1321200" y="256267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/>
              <a:t>0.45</a:t>
            </a:r>
            <a:endParaRPr sz="4000"/>
          </a:p>
        </p:txBody>
      </p:sp>
      <p:sp>
        <p:nvSpPr>
          <p:cNvPr id="341" name="Google Shape;341;p32"/>
          <p:cNvSpPr/>
          <p:nvPr/>
        </p:nvSpPr>
        <p:spPr>
          <a:xfrm>
            <a:off x="7603925" y="263242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/>
              <a:t>0.28</a:t>
            </a:r>
            <a:endParaRPr sz="4000"/>
          </a:p>
        </p:txBody>
      </p:sp>
      <p:sp>
        <p:nvSpPr>
          <p:cNvPr id="342" name="Google Shape;342;p32"/>
          <p:cNvSpPr txBox="1"/>
          <p:nvPr/>
        </p:nvSpPr>
        <p:spPr>
          <a:xfrm>
            <a:off x="2389800" y="1984575"/>
            <a:ext cx="1163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TPR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7570175" y="2026200"/>
            <a:ext cx="336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Avg extra objects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idx="11" type="ftr"/>
          </p:nvPr>
        </p:nvSpPr>
        <p:spPr>
          <a:xfrm>
            <a:off x="-1" y="6316318"/>
            <a:ext cx="121920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350" name="Google Shape;350;p33"/>
          <p:cNvSpPr txBox="1"/>
          <p:nvPr>
            <p:ph idx="12" type="sldNum"/>
          </p:nvPr>
        </p:nvSpPr>
        <p:spPr>
          <a:xfrm>
            <a:off x="-1" y="6311900"/>
            <a:ext cx="756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351" name="Google Shape;351;p33"/>
          <p:cNvPicPr preferRelativeResize="0"/>
          <p:nvPr/>
        </p:nvPicPr>
        <p:blipFill rotWithShape="1">
          <a:blip r:embed="rId3">
            <a:alphaModFix/>
          </a:blip>
          <a:srcRect b="6973" l="10627" r="7371" t="13955"/>
          <a:stretch/>
        </p:blipFill>
        <p:spPr>
          <a:xfrm>
            <a:off x="944880" y="-1712"/>
            <a:ext cx="985522" cy="112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lang="it-IT" sz="3200">
                <a:solidFill>
                  <a:srgbClr val="822433"/>
                </a:solidFill>
              </a:rPr>
              <a:t>Fifth</a:t>
            </a:r>
            <a:r>
              <a:rPr b="1" lang="it-IT" sz="3200">
                <a:solidFill>
                  <a:srgbClr val="822433"/>
                </a:solidFill>
              </a:rPr>
              <a:t> experiment: new yolov11s results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2192572" y="409134"/>
            <a:ext cx="4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b="0" i="0" lang="it-IT" sz="1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○○○○○○○○●○○</a:t>
            </a:r>
            <a:endParaRPr b="0" i="0" sz="14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1253700" y="2863575"/>
            <a:ext cx="33681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1321200" y="256267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/>
              <a:t>0.39</a:t>
            </a:r>
            <a:endParaRPr sz="4000"/>
          </a:p>
        </p:txBody>
      </p:sp>
      <p:sp>
        <p:nvSpPr>
          <p:cNvPr id="356" name="Google Shape;356;p33"/>
          <p:cNvSpPr/>
          <p:nvPr/>
        </p:nvSpPr>
        <p:spPr>
          <a:xfrm>
            <a:off x="7603925" y="2632425"/>
            <a:ext cx="3300600" cy="22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/>
              <a:t>0.23</a:t>
            </a:r>
            <a:endParaRPr sz="4000"/>
          </a:p>
        </p:txBody>
      </p:sp>
      <p:sp>
        <p:nvSpPr>
          <p:cNvPr id="357" name="Google Shape;357;p33"/>
          <p:cNvSpPr txBox="1"/>
          <p:nvPr/>
        </p:nvSpPr>
        <p:spPr>
          <a:xfrm>
            <a:off x="2389800" y="1984575"/>
            <a:ext cx="1163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TPR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7570175" y="2026200"/>
            <a:ext cx="336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Avg extra objects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idx="11" type="ftr"/>
          </p:nvPr>
        </p:nvSpPr>
        <p:spPr>
          <a:xfrm>
            <a:off x="-1" y="6316318"/>
            <a:ext cx="121920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365" name="Google Shape;365;p34"/>
          <p:cNvSpPr txBox="1"/>
          <p:nvPr>
            <p:ph idx="12" type="sldNum"/>
          </p:nvPr>
        </p:nvSpPr>
        <p:spPr>
          <a:xfrm>
            <a:off x="-1" y="6311900"/>
            <a:ext cx="756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366" name="Google Shape;366;p34"/>
          <p:cNvPicPr preferRelativeResize="0"/>
          <p:nvPr/>
        </p:nvPicPr>
        <p:blipFill rotWithShape="1">
          <a:blip r:embed="rId3">
            <a:alphaModFix/>
          </a:blip>
          <a:srcRect b="6973" l="10627" r="7371" t="13955"/>
          <a:stretch/>
        </p:blipFill>
        <p:spPr>
          <a:xfrm>
            <a:off x="944880" y="-1712"/>
            <a:ext cx="985522" cy="112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lang="it-IT" sz="3200">
                <a:solidFill>
                  <a:srgbClr val="822433"/>
                </a:solidFill>
              </a:rPr>
              <a:t>Quantity estimation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2192572" y="409134"/>
            <a:ext cx="4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b="0" i="0" lang="it-IT" sz="1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>
                <a:solidFill>
                  <a:schemeClr val="dk2"/>
                </a:solidFill>
              </a:rPr>
              <a:t>○○○○○○○○○●○</a:t>
            </a:r>
            <a:endParaRPr b="0" i="0" sz="14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9525" y="1570662"/>
            <a:ext cx="3086577" cy="41154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0" name="Google Shape;370;p34"/>
          <p:cNvSpPr/>
          <p:nvPr/>
        </p:nvSpPr>
        <p:spPr>
          <a:xfrm>
            <a:off x="944875" y="2015875"/>
            <a:ext cx="6588000" cy="3225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800">
                <a:solidFill>
                  <a:schemeClr val="dk1"/>
                </a:solidFill>
              </a:rPr>
              <a:t>We then implemented a python script to</a:t>
            </a:r>
            <a:r>
              <a:rPr b="1" lang="it-IT" sz="2800">
                <a:solidFill>
                  <a:schemeClr val="dk1"/>
                </a:solidFill>
              </a:rPr>
              <a:t> </a:t>
            </a:r>
            <a:r>
              <a:rPr b="1" lang="it-IT" sz="2800">
                <a:solidFill>
                  <a:schemeClr val="dk2"/>
                </a:solidFill>
              </a:rPr>
              <a:t>compute the percentage</a:t>
            </a:r>
            <a:r>
              <a:rPr lang="it-IT" sz="2800">
                <a:solidFill>
                  <a:schemeClr val="dk1"/>
                </a:solidFill>
              </a:rPr>
              <a:t> of the area </a:t>
            </a:r>
            <a:r>
              <a:rPr b="1" lang="it-IT" sz="2800">
                <a:solidFill>
                  <a:srgbClr val="822433"/>
                </a:solidFill>
              </a:rPr>
              <a:t>covered by detected waste</a:t>
            </a:r>
            <a:r>
              <a:rPr lang="it-IT" sz="2800">
                <a:solidFill>
                  <a:schemeClr val="dk1"/>
                </a:solidFill>
              </a:rPr>
              <a:t>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800">
                <a:solidFill>
                  <a:schemeClr val="dk1"/>
                </a:solidFill>
              </a:rPr>
              <a:t>This can be found in the </a:t>
            </a:r>
            <a:r>
              <a:rPr b="1" lang="it-IT" sz="28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computeArea.py</a:t>
            </a:r>
            <a:r>
              <a:rPr lang="it-IT" sz="2800">
                <a:solidFill>
                  <a:schemeClr val="dk1"/>
                </a:solidFill>
              </a:rPr>
              <a:t> file.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idx="11" type="ftr"/>
          </p:nvPr>
        </p:nvSpPr>
        <p:spPr>
          <a:xfrm>
            <a:off x="-1" y="6316318"/>
            <a:ext cx="121920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-1" y="6311900"/>
            <a:ext cx="756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graphics&#10;&#10;Description automatically generated" id="378" name="Google Shape;378;p35"/>
          <p:cNvPicPr preferRelativeResize="0"/>
          <p:nvPr/>
        </p:nvPicPr>
        <p:blipFill rotWithShape="1">
          <a:blip r:embed="rId3">
            <a:alphaModFix/>
          </a:blip>
          <a:srcRect b="6973" l="10627" r="7371" t="13955"/>
          <a:stretch/>
        </p:blipFill>
        <p:spPr>
          <a:xfrm>
            <a:off x="944880" y="-1712"/>
            <a:ext cx="985522" cy="112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lang="it-IT" sz="3200">
                <a:solidFill>
                  <a:srgbClr val="822433"/>
                </a:solidFill>
              </a:rPr>
              <a:t>Quantity estimation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2192572" y="409134"/>
            <a:ext cx="40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Project work</a:t>
            </a:r>
            <a:r>
              <a:rPr b="0" i="0" lang="it-IT" sz="1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 ○○</a:t>
            </a:r>
            <a:r>
              <a:rPr lang="it-IT" sz="1400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○○○</a:t>
            </a:r>
            <a:r>
              <a:rPr lang="it-IT">
                <a:solidFill>
                  <a:schemeClr val="dk2"/>
                </a:solidFill>
              </a:rPr>
              <a:t>○○○○○</a:t>
            </a:r>
            <a:r>
              <a:rPr lang="it-IT" sz="1400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9525" y="1570662"/>
            <a:ext cx="3086577" cy="41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/>
          <p:nvPr/>
        </p:nvSpPr>
        <p:spPr>
          <a:xfrm>
            <a:off x="944875" y="2015875"/>
            <a:ext cx="6588000" cy="3225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</a:rPr>
              <a:t>The script allow for a </a:t>
            </a:r>
            <a:r>
              <a:rPr b="1" lang="it-IT" sz="2800">
                <a:solidFill>
                  <a:schemeClr val="dk2"/>
                </a:solidFill>
              </a:rPr>
              <a:t>ranking of all evaluated images</a:t>
            </a:r>
            <a:r>
              <a:rPr lang="it-IT" sz="2800">
                <a:solidFill>
                  <a:schemeClr val="dk1"/>
                </a:solidFill>
              </a:rPr>
              <a:t> by cover and can be used alongside external data such as the </a:t>
            </a:r>
            <a:r>
              <a:rPr b="1" lang="it-IT" sz="2800">
                <a:solidFill>
                  <a:srgbClr val="822433"/>
                </a:solidFill>
              </a:rPr>
              <a:t>camera distance</a:t>
            </a:r>
            <a:r>
              <a:rPr lang="it-IT" sz="2800">
                <a:solidFill>
                  <a:schemeClr val="dk1"/>
                </a:solidFill>
              </a:rPr>
              <a:t> for volume </a:t>
            </a:r>
            <a:r>
              <a:rPr lang="it-IT" sz="2800">
                <a:solidFill>
                  <a:schemeClr val="dk1"/>
                </a:solidFill>
              </a:rPr>
              <a:t>estimation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9525" y="1570650"/>
            <a:ext cx="3086575" cy="41154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389" name="Google Shape;389;p36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391" name="Google Shape;391;p36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pic>
        <p:nvPicPr>
          <p:cNvPr descr="A picture containing logo, symbol, emblem, trademark&#10;&#10;Description automatically generated" id="392" name="Google Shape;392;p36"/>
          <p:cNvPicPr preferRelativeResize="0"/>
          <p:nvPr/>
        </p:nvPicPr>
        <p:blipFill rotWithShape="1">
          <a:blip r:embed="rId4">
            <a:alphaModFix/>
          </a:blip>
          <a:srcRect b="9251" l="9767" r="9302" t="14737"/>
          <a:stretch/>
        </p:blipFill>
        <p:spPr>
          <a:xfrm>
            <a:off x="944880" y="0"/>
            <a:ext cx="985520" cy="11277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36"/>
          <p:cNvSpPr txBox="1"/>
          <p:nvPr/>
        </p:nvSpPr>
        <p:spPr>
          <a:xfrm>
            <a:off x="2043485" y="604540"/>
            <a:ext cx="92036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944880" y="1798983"/>
            <a:ext cx="6231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›"/>
            </a:pPr>
            <a:r>
              <a:rPr lang="it-IT" sz="2400">
                <a:solidFill>
                  <a:srgbClr val="7F7F7F"/>
                </a:solidFill>
              </a:rPr>
              <a:t>Introduction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›"/>
            </a:pPr>
            <a:r>
              <a:rPr lang="it-IT" sz="2400">
                <a:solidFill>
                  <a:srgbClr val="7F7F7F"/>
                </a:solidFill>
              </a:rPr>
              <a:t>Referenced paper</a:t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›"/>
            </a:pPr>
            <a:r>
              <a:rPr lang="it-IT" sz="2400">
                <a:solidFill>
                  <a:srgbClr val="7F7F7F"/>
                </a:solidFill>
              </a:rPr>
              <a:t>Project work</a:t>
            </a:r>
            <a:endParaRPr sz="2400">
              <a:solidFill>
                <a:srgbClr val="7F7F7F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›"/>
            </a:pPr>
            <a:r>
              <a:rPr lang="it-IT" sz="2400">
                <a:solidFill>
                  <a:schemeClr val="lt1"/>
                </a:solidFill>
              </a:rPr>
              <a:t>Conclusion</a:t>
            </a:r>
            <a:endParaRPr sz="24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400" name="Google Shape;400;p37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7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402" name="Google Shape;402;p37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Thoughts on performance</a:t>
            </a:r>
            <a:endParaRPr/>
          </a:p>
        </p:txBody>
      </p:sp>
      <p:sp>
        <p:nvSpPr>
          <p:cNvPr id="403" name="Google Shape;403;p37"/>
          <p:cNvSpPr txBox="1"/>
          <p:nvPr/>
        </p:nvSpPr>
        <p:spPr>
          <a:xfrm>
            <a:off x="2192572" y="409134"/>
            <a:ext cx="36820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Conclusion</a:t>
            </a: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●○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7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pic>
        <p:nvPicPr>
          <p:cNvPr id="405" name="Google Shape;4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800" y="2025303"/>
            <a:ext cx="2451250" cy="24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 txBox="1"/>
          <p:nvPr/>
        </p:nvSpPr>
        <p:spPr>
          <a:xfrm>
            <a:off x="3472175" y="2025304"/>
            <a:ext cx="89841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b="1" lang="it-IT" sz="2400">
                <a:solidFill>
                  <a:schemeClr val="dk2"/>
                </a:solidFill>
              </a:rPr>
              <a:t>Yolo 5</a:t>
            </a:r>
            <a:r>
              <a:rPr lang="it-IT" sz="2400">
                <a:solidFill>
                  <a:schemeClr val="dk1"/>
                </a:solidFill>
              </a:rPr>
              <a:t> offers </a:t>
            </a:r>
            <a:r>
              <a:rPr b="1" lang="it-IT" sz="2400">
                <a:solidFill>
                  <a:schemeClr val="dk2"/>
                </a:solidFill>
              </a:rPr>
              <a:t>faster inference</a:t>
            </a:r>
            <a:r>
              <a:rPr lang="it-IT" sz="2400">
                <a:solidFill>
                  <a:schemeClr val="dk1"/>
                </a:solidFill>
              </a:rPr>
              <a:t> taking an average of</a:t>
            </a:r>
            <a:br>
              <a:rPr lang="it-IT" sz="2400">
                <a:solidFill>
                  <a:schemeClr val="dk1"/>
                </a:solidFill>
              </a:rPr>
            </a:br>
            <a:r>
              <a:rPr b="1" lang="it-IT" sz="2400">
                <a:solidFill>
                  <a:schemeClr val="dk2"/>
                </a:solidFill>
              </a:rPr>
              <a:t>15.2</a:t>
            </a:r>
            <a:r>
              <a:rPr lang="it-IT" sz="2400">
                <a:solidFill>
                  <a:schemeClr val="dk1"/>
                </a:solidFill>
              </a:rPr>
              <a:t> ms against YOLO</a:t>
            </a:r>
            <a:r>
              <a:rPr lang="it-IT" sz="2400">
                <a:solidFill>
                  <a:schemeClr val="dk1"/>
                </a:solidFill>
              </a:rPr>
              <a:t> </a:t>
            </a:r>
            <a:r>
              <a:rPr lang="it-IT" sz="2400">
                <a:solidFill>
                  <a:schemeClr val="dk1"/>
                </a:solidFill>
              </a:rPr>
              <a:t>11’s </a:t>
            </a:r>
            <a:r>
              <a:rPr b="1" lang="it-IT" sz="2400">
                <a:solidFill>
                  <a:schemeClr val="dk2"/>
                </a:solidFill>
              </a:rPr>
              <a:t>34 </a:t>
            </a:r>
            <a:r>
              <a:rPr lang="it-IT" sz="2400">
                <a:solidFill>
                  <a:schemeClr val="dk1"/>
                </a:solidFill>
              </a:rPr>
              <a:t>ms</a:t>
            </a:r>
            <a:r>
              <a:rPr lang="it-IT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3472175" y="3462725"/>
            <a:ext cx="85863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lang="it-IT" sz="2400">
                <a:solidFill>
                  <a:schemeClr val="dk1"/>
                </a:solidFill>
              </a:rPr>
              <a:t>To determine the </a:t>
            </a:r>
            <a:r>
              <a:rPr b="1" lang="it-IT" sz="2400">
                <a:solidFill>
                  <a:schemeClr val="dk2"/>
                </a:solidFill>
              </a:rPr>
              <a:t>best model</a:t>
            </a:r>
            <a:r>
              <a:rPr lang="it-IT" sz="2400">
                <a:solidFill>
                  <a:schemeClr val="dk1"/>
                </a:solidFill>
              </a:rPr>
              <a:t> and dataset combination for the use case metrics like </a:t>
            </a:r>
            <a:r>
              <a:rPr b="1" lang="it-IT" sz="2400">
                <a:solidFill>
                  <a:schemeClr val="dk2"/>
                </a:solidFill>
              </a:rPr>
              <a:t>tpr</a:t>
            </a:r>
            <a:r>
              <a:rPr lang="it-IT" sz="2400">
                <a:solidFill>
                  <a:schemeClr val="dk1"/>
                </a:solidFill>
              </a:rPr>
              <a:t>, </a:t>
            </a:r>
            <a:r>
              <a:rPr b="1" lang="it-IT" sz="2400">
                <a:solidFill>
                  <a:schemeClr val="dk2"/>
                </a:solidFill>
              </a:rPr>
              <a:t>number of erroneous classifications</a:t>
            </a:r>
            <a:r>
              <a:rPr lang="it-IT" sz="2400">
                <a:solidFill>
                  <a:schemeClr val="dk1"/>
                </a:solidFill>
              </a:rPr>
              <a:t> and</a:t>
            </a:r>
            <a:r>
              <a:rPr lang="it-IT" sz="2400">
                <a:solidFill>
                  <a:schemeClr val="dk2"/>
                </a:solidFill>
              </a:rPr>
              <a:t> </a:t>
            </a:r>
            <a:r>
              <a:rPr b="1" lang="it-IT" sz="2400">
                <a:solidFill>
                  <a:schemeClr val="dk2"/>
                </a:solidFill>
              </a:rPr>
              <a:t>inference speed</a:t>
            </a:r>
            <a:r>
              <a:rPr lang="it-IT" sz="2400">
                <a:solidFill>
                  <a:schemeClr val="dk2"/>
                </a:solidFill>
              </a:rPr>
              <a:t> </a:t>
            </a:r>
            <a:r>
              <a:rPr lang="it-IT" sz="2400">
                <a:solidFill>
                  <a:schemeClr val="dk1"/>
                </a:solidFill>
              </a:rPr>
              <a:t>must be taken into account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413" name="Google Shape;413;p38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8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Future endeavors</a:t>
            </a:r>
            <a:endParaRPr/>
          </a:p>
        </p:txBody>
      </p:sp>
      <p:sp>
        <p:nvSpPr>
          <p:cNvPr id="416" name="Google Shape;416;p38"/>
          <p:cNvSpPr txBox="1"/>
          <p:nvPr/>
        </p:nvSpPr>
        <p:spPr>
          <a:xfrm>
            <a:off x="2192572" y="409134"/>
            <a:ext cx="36820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Conclusion</a:t>
            </a: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○●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8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418" name="Google Shape;418;p38"/>
          <p:cNvSpPr txBox="1"/>
          <p:nvPr/>
        </p:nvSpPr>
        <p:spPr>
          <a:xfrm>
            <a:off x="1256500" y="1765525"/>
            <a:ext cx="89451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lang="it-IT" sz="2400">
                <a:solidFill>
                  <a:schemeClr val="dk1"/>
                </a:solidFill>
              </a:rPr>
              <a:t>Using a dataset with more and </a:t>
            </a:r>
            <a:r>
              <a:rPr b="1" lang="it-IT" sz="2400">
                <a:solidFill>
                  <a:schemeClr val="dk2"/>
                </a:solidFill>
              </a:rPr>
              <a:t>more appropriate</a:t>
            </a:r>
            <a:r>
              <a:rPr lang="it-IT" sz="2400">
                <a:solidFill>
                  <a:schemeClr val="dk1"/>
                </a:solidFill>
              </a:rPr>
              <a:t> classes/</a:t>
            </a:r>
            <a:r>
              <a:rPr b="1" lang="it-IT" sz="2400">
                <a:solidFill>
                  <a:schemeClr val="dk2"/>
                </a:solidFill>
              </a:rPr>
              <a:t>labels</a:t>
            </a:r>
            <a:r>
              <a:rPr lang="it-IT" sz="2400">
                <a:solidFill>
                  <a:schemeClr val="dk1"/>
                </a:solidFill>
              </a:rPr>
              <a:t> that better reflect </a:t>
            </a:r>
            <a:r>
              <a:rPr lang="it-IT" sz="2400">
                <a:solidFill>
                  <a:schemeClr val="dk2"/>
                </a:solidFill>
              </a:rPr>
              <a:t>real life waste management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b="1" lang="it-IT" sz="2400">
                <a:solidFill>
                  <a:schemeClr val="dk2"/>
                </a:solidFill>
              </a:rPr>
              <a:t>Extensively</a:t>
            </a:r>
            <a:r>
              <a:rPr lang="it-IT" sz="2400">
                <a:solidFill>
                  <a:schemeClr val="dk1"/>
                </a:solidFill>
              </a:rPr>
              <a:t> search for the best model versions and hyperparameters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lang="it-IT" sz="2400">
                <a:solidFill>
                  <a:schemeClr val="dk1"/>
                </a:solidFill>
              </a:rPr>
              <a:t>Implementing a more complex </a:t>
            </a:r>
            <a:r>
              <a:rPr b="1" lang="it-IT" sz="2400">
                <a:solidFill>
                  <a:schemeClr val="dk2"/>
                </a:solidFill>
              </a:rPr>
              <a:t>volume </a:t>
            </a:r>
            <a:r>
              <a:rPr b="1" lang="it-IT" sz="2400">
                <a:solidFill>
                  <a:schemeClr val="dk2"/>
                </a:solidFill>
              </a:rPr>
              <a:t>estimation</a:t>
            </a:r>
            <a:r>
              <a:rPr lang="it-IT" sz="2400">
                <a:solidFill>
                  <a:schemeClr val="dk1"/>
                </a:solidFill>
              </a:rPr>
              <a:t> protocol based on available information such as camera position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424" name="Google Shape;424;p39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9"/>
          <p:cNvSpPr txBox="1"/>
          <p:nvPr>
            <p:ph idx="12" type="sldNum"/>
          </p:nvPr>
        </p:nvSpPr>
        <p:spPr>
          <a:xfrm>
            <a:off x="0" y="6311901"/>
            <a:ext cx="8382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pic>
        <p:nvPicPr>
          <p:cNvPr descr="A picture containing logo, symbol, emblem, trademark&#10;&#10;Description automatically generated" id="426" name="Google Shape;426;p39"/>
          <p:cNvPicPr preferRelativeResize="0"/>
          <p:nvPr/>
        </p:nvPicPr>
        <p:blipFill rotWithShape="1">
          <a:blip r:embed="rId4">
            <a:alphaModFix/>
          </a:blip>
          <a:srcRect b="9251" l="9767" r="9302" t="14737"/>
          <a:stretch/>
        </p:blipFill>
        <p:spPr>
          <a:xfrm>
            <a:off x="944880" y="0"/>
            <a:ext cx="985520" cy="11277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7" name="Google Shape;427;p39"/>
          <p:cNvSpPr txBox="1"/>
          <p:nvPr/>
        </p:nvSpPr>
        <p:spPr>
          <a:xfrm>
            <a:off x="419100" y="1622482"/>
            <a:ext cx="1097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it-IT" sz="4400">
                <a:solidFill>
                  <a:schemeClr val="lt1"/>
                </a:solidFill>
              </a:rPr>
              <a:t>Trash detection and quantity estimation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2955265" y="4297914"/>
            <a:ext cx="590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for the attention</a:t>
            </a:r>
            <a:r>
              <a:rPr i="1" lang="it-IT" sz="3200">
                <a:solidFill>
                  <a:schemeClr val="lt1"/>
                </a:solidFill>
              </a:rPr>
              <a:t>!</a:t>
            </a:r>
            <a:endParaRPr i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109" name="Google Shape;109;p15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Why is trash detection important?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192572" y="409134"/>
            <a:ext cx="22104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 ●○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234775" y="1308150"/>
            <a:ext cx="7616700" cy="4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rPr lang="it-IT" sz="2400">
                <a:solidFill>
                  <a:schemeClr val="dk1"/>
                </a:solidFill>
              </a:rPr>
              <a:t>Increasing population, rapid urbanization, and changing consumption patterns have led to a </a:t>
            </a:r>
            <a:r>
              <a:rPr b="1" lang="it-IT" sz="2400">
                <a:solidFill>
                  <a:schemeClr val="dk2"/>
                </a:solidFill>
              </a:rPr>
              <a:t>surge in waste generation</a:t>
            </a:r>
            <a:endParaRPr b="1" sz="2400"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lang="it-IT" sz="2400">
                <a:solidFill>
                  <a:schemeClr val="dk1"/>
                </a:solidFill>
              </a:rPr>
              <a:t>The increase in urban and industrial waste makes </a:t>
            </a:r>
            <a:r>
              <a:rPr b="1" lang="it-IT" sz="2400">
                <a:solidFill>
                  <a:schemeClr val="dk2"/>
                </a:solidFill>
              </a:rPr>
              <a:t>traditional management inefficient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lang="it-IT" sz="2400">
                <a:solidFill>
                  <a:schemeClr val="dk1"/>
                </a:solidFill>
              </a:rPr>
              <a:t>Detecting waste is a </a:t>
            </a:r>
            <a:r>
              <a:rPr b="1" lang="it-IT" sz="2400">
                <a:solidFill>
                  <a:schemeClr val="dk2"/>
                </a:solidFill>
              </a:rPr>
              <a:t>complex task</a:t>
            </a:r>
            <a:r>
              <a:rPr lang="it-IT" sz="2400">
                <a:solidFill>
                  <a:schemeClr val="dk1"/>
                </a:solidFill>
              </a:rPr>
              <a:t>: waste varies in shape, material and size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2275" y="1903899"/>
            <a:ext cx="2688625" cy="26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idx="11" type="ftr"/>
          </p:nvPr>
        </p:nvSpPr>
        <p:spPr>
          <a:xfrm>
            <a:off x="-1" y="6316318"/>
            <a:ext cx="121920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pic>
        <p:nvPicPr>
          <p:cNvPr descr="A picture containing logo, symbol, emblem, graphics&#10;&#10;Description automatically generated" id="122" name="Google Shape;122;p16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A potential use case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2192572" y="409134"/>
            <a:ext cx="22104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 ○●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0" y="6311901"/>
            <a:ext cx="698740" cy="54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1234775" y="1308152"/>
            <a:ext cx="79638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rPr lang="it-IT" sz="2400">
                <a:solidFill>
                  <a:schemeClr val="dk1"/>
                </a:solidFill>
              </a:rPr>
              <a:t>Estimating </a:t>
            </a:r>
            <a:r>
              <a:rPr b="1" lang="it-IT" sz="2400">
                <a:solidFill>
                  <a:schemeClr val="dk2"/>
                </a:solidFill>
              </a:rPr>
              <a:t>bin fill levels</a:t>
            </a:r>
            <a:r>
              <a:rPr lang="it-IT" sz="2400">
                <a:solidFill>
                  <a:schemeClr val="dk1"/>
                </a:solidFill>
              </a:rPr>
              <a:t> using computer vision to plan emptying: no longer based on a fixed schedule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lang="it-IT" sz="2400">
                <a:solidFill>
                  <a:schemeClr val="dk1"/>
                </a:solidFill>
              </a:rPr>
              <a:t>Recognition of </a:t>
            </a:r>
            <a:r>
              <a:rPr b="1" lang="it-IT" sz="2400">
                <a:solidFill>
                  <a:schemeClr val="dk2"/>
                </a:solidFill>
              </a:rPr>
              <a:t>waste type</a:t>
            </a:r>
            <a:r>
              <a:rPr lang="it-IT" sz="2400">
                <a:solidFill>
                  <a:schemeClr val="dk1"/>
                </a:solidFill>
              </a:rPr>
              <a:t> (plastic, organic, unsorted) that can improve recognition of sorting errors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lang="it-IT" sz="2400">
                <a:solidFill>
                  <a:schemeClr val="dk1"/>
                </a:solidFill>
              </a:rPr>
              <a:t>Detection of </a:t>
            </a:r>
            <a:r>
              <a:rPr b="1" lang="it-IT" sz="2400">
                <a:solidFill>
                  <a:schemeClr val="dk2"/>
                </a:solidFill>
              </a:rPr>
              <a:t>overloaded bins</a:t>
            </a:r>
            <a:r>
              <a:rPr lang="it-IT" sz="2400">
                <a:solidFill>
                  <a:schemeClr val="dk1"/>
                </a:solidFill>
              </a:rPr>
              <a:t> to prevent waste accumulation, urban decay and health risks in resource scarce environments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5600" y="2447927"/>
            <a:ext cx="23812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133" name="Google Shape;133;p17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Trash detection &amp; quantity estimation</a:t>
            </a:r>
            <a:endParaRPr/>
          </a:p>
        </p:txBody>
      </p:sp>
      <p:pic>
        <p:nvPicPr>
          <p:cNvPr descr="A picture containing logo, symbol, emblem, trademark&#10;&#10;Description automatically generated" id="136" name="Google Shape;136;p17"/>
          <p:cNvPicPr preferRelativeResize="0"/>
          <p:nvPr/>
        </p:nvPicPr>
        <p:blipFill rotWithShape="1">
          <a:blip r:embed="rId4">
            <a:alphaModFix/>
          </a:blip>
          <a:srcRect b="9251" l="9767" r="9302" t="14737"/>
          <a:stretch/>
        </p:blipFill>
        <p:spPr>
          <a:xfrm>
            <a:off x="944880" y="0"/>
            <a:ext cx="985520" cy="11277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17"/>
          <p:cNvSpPr txBox="1"/>
          <p:nvPr/>
        </p:nvSpPr>
        <p:spPr>
          <a:xfrm>
            <a:off x="2043485" y="604540"/>
            <a:ext cx="92036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944880" y="1798983"/>
            <a:ext cx="6231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›"/>
            </a:pPr>
            <a:r>
              <a:rPr lang="it-IT" sz="2400">
                <a:solidFill>
                  <a:srgbClr val="7F7F7F"/>
                </a:solidFill>
              </a:rPr>
              <a:t>Introduction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›"/>
            </a:pPr>
            <a:r>
              <a:rPr lang="it-IT" sz="2400">
                <a:solidFill>
                  <a:schemeClr val="lt1"/>
                </a:solidFill>
              </a:rPr>
              <a:t>Referenced paper</a:t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›"/>
            </a:pPr>
            <a:r>
              <a:rPr lang="it-IT" sz="2400">
                <a:solidFill>
                  <a:srgbClr val="7F7F7F"/>
                </a:solidFill>
              </a:rPr>
              <a:t>Project work</a:t>
            </a:r>
            <a:endParaRPr sz="2400">
              <a:solidFill>
                <a:srgbClr val="7F7F7F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›"/>
            </a:pPr>
            <a:r>
              <a:rPr lang="it-IT" sz="2400">
                <a:solidFill>
                  <a:srgbClr val="7F7F7F"/>
                </a:solidFill>
              </a:rPr>
              <a:t>Conclusion</a:t>
            </a:r>
            <a:endParaRPr sz="24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144" name="Google Shape;144;p18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Referenced paper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2192575" y="409125"/>
            <a:ext cx="248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Referenced paper</a:t>
            </a: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●○○</a:t>
            </a:r>
            <a:r>
              <a:rPr lang="it-IT">
                <a:solidFill>
                  <a:schemeClr val="dk2"/>
                </a:solidFill>
              </a:rPr>
              <a:t>○○○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944880" y="1486838"/>
            <a:ext cx="89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413" y="1520013"/>
            <a:ext cx="6677025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157175" y="5194975"/>
            <a:ext cx="93990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rPr lang="it-IT" sz="2400">
                <a:solidFill>
                  <a:schemeClr val="dk1"/>
                </a:solidFill>
              </a:rPr>
              <a:t>The original idea of the paper</a:t>
            </a:r>
            <a:r>
              <a:rPr lang="it-IT" sz="2400">
                <a:solidFill>
                  <a:schemeClr val="dk1"/>
                </a:solidFill>
              </a:rPr>
              <a:t> was to review the </a:t>
            </a:r>
            <a:r>
              <a:rPr b="1" lang="it-IT" sz="2400">
                <a:solidFill>
                  <a:schemeClr val="dk2"/>
                </a:solidFill>
              </a:rPr>
              <a:t>performance of the </a:t>
            </a:r>
            <a:r>
              <a:rPr b="1" lang="it-IT" sz="2400">
                <a:solidFill>
                  <a:schemeClr val="dk2"/>
                </a:solidFill>
              </a:rPr>
              <a:t>YOLOv5s model</a:t>
            </a:r>
            <a:r>
              <a:rPr lang="it-IT" sz="2400">
                <a:solidFill>
                  <a:schemeClr val="dk1"/>
                </a:solidFill>
              </a:rPr>
              <a:t> on a </a:t>
            </a:r>
            <a:r>
              <a:rPr b="1" lang="it-IT" sz="2400">
                <a:solidFill>
                  <a:srgbClr val="822433"/>
                </a:solidFill>
              </a:rPr>
              <a:t>real life waste test set</a:t>
            </a:r>
            <a:endParaRPr b="1">
              <a:solidFill>
                <a:srgbClr val="82243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157" name="Google Shape;157;p19"/>
          <p:cNvPicPr preferRelativeResize="0"/>
          <p:nvPr/>
        </p:nvPicPr>
        <p:blipFill rotWithShape="1">
          <a:blip r:embed="rId3">
            <a:alphaModFix/>
          </a:blip>
          <a:srcRect b="6973" l="10627" r="7371" t="13955"/>
          <a:stretch/>
        </p:blipFill>
        <p:spPr>
          <a:xfrm>
            <a:off x="944880" y="-1712"/>
            <a:ext cx="985522" cy="112946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0" y="6311901"/>
            <a:ext cx="8382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What is </a:t>
            </a:r>
            <a:r>
              <a:rPr b="1" lang="it-IT" sz="3200">
                <a:solidFill>
                  <a:schemeClr val="dk2"/>
                </a:solidFill>
              </a:rPr>
              <a:t>YOLO?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192575" y="409125"/>
            <a:ext cx="243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Referenced paper</a:t>
            </a: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○</a:t>
            </a:r>
            <a:r>
              <a:rPr lang="it-IT">
                <a:solidFill>
                  <a:schemeClr val="dk2"/>
                </a:solidFill>
              </a:rPr>
              <a:t>●</a:t>
            </a: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lang="it-IT">
                <a:solidFill>
                  <a:schemeClr val="dk2"/>
                </a:solidFill>
              </a:rPr>
              <a:t>○○○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 txBox="1"/>
          <p:nvPr>
            <p:ph idx="11" type="ftr"/>
          </p:nvPr>
        </p:nvSpPr>
        <p:spPr>
          <a:xfrm>
            <a:off x="838200" y="6311900"/>
            <a:ext cx="11353800" cy="5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944875" y="1377304"/>
            <a:ext cx="8984100" cy="3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rPr b="1" lang="it-IT" sz="2400">
                <a:solidFill>
                  <a:schemeClr val="dk2"/>
                </a:solidFill>
              </a:rPr>
              <a:t>You Only Look Once</a:t>
            </a:r>
            <a:r>
              <a:rPr lang="it-IT" sz="2400">
                <a:solidFill>
                  <a:schemeClr val="dk1"/>
                </a:solidFill>
              </a:rPr>
              <a:t>: p</a:t>
            </a:r>
            <a:r>
              <a:rPr lang="it-IT" sz="2400">
                <a:solidFill>
                  <a:schemeClr val="dk1"/>
                </a:solidFill>
              </a:rPr>
              <a:t>opular object detection and image segmentation CNN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lang="it-IT" sz="2400">
                <a:solidFill>
                  <a:schemeClr val="dk1"/>
                </a:solidFill>
              </a:rPr>
              <a:t>A single neural network analyzes the entire image </a:t>
            </a:r>
            <a:r>
              <a:rPr b="1" lang="it-IT" sz="2400">
                <a:solidFill>
                  <a:schemeClr val="dk2"/>
                </a:solidFill>
              </a:rPr>
              <a:t>in a single pass.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Char char="•"/>
            </a:pPr>
            <a:r>
              <a:rPr lang="it-IT" sz="2400">
                <a:solidFill>
                  <a:schemeClr val="dk1"/>
                </a:solidFill>
              </a:rPr>
              <a:t>The image is divided into a grid of cells. </a:t>
            </a:r>
            <a:r>
              <a:rPr b="1" lang="it-IT" sz="2400">
                <a:solidFill>
                  <a:schemeClr val="dk2"/>
                </a:solidFill>
              </a:rPr>
              <a:t>Each cell predicts the bounding box</a:t>
            </a:r>
            <a:r>
              <a:rPr lang="it-IT" sz="2400">
                <a:solidFill>
                  <a:schemeClr val="dk1"/>
                </a:solidFill>
              </a:rPr>
              <a:t>, confidence and class of the object.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725" y="2838577"/>
            <a:ext cx="5170526" cy="51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169" name="Google Shape;169;p20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r>
              <a:rPr lang="it-IT"/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200">
                <a:solidFill>
                  <a:schemeClr val="dk2"/>
                </a:solidFill>
              </a:rPr>
              <a:t>Dataset for Yolo5</a:t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2192575" y="409125"/>
            <a:ext cx="247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Referenced paper</a:t>
            </a: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○○</a:t>
            </a:r>
            <a:r>
              <a:rPr lang="it-IT">
                <a:solidFill>
                  <a:schemeClr val="dk2"/>
                </a:solidFill>
              </a:rPr>
              <a:t>●○○○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944880" y="1777813"/>
            <a:ext cx="89841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t/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425" y="3254805"/>
            <a:ext cx="7799550" cy="8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413" y="1419067"/>
            <a:ext cx="863917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944880" y="3426113"/>
            <a:ext cx="89841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16"/>
              <a:buFont typeface="Arial"/>
              <a:buChar char="•"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6500" y="4299130"/>
            <a:ext cx="1727172" cy="172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6138" y="4305188"/>
            <a:ext cx="1640125" cy="16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0700" y="4476775"/>
            <a:ext cx="1237400" cy="1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ogo, symbol, emblem, graphics&#10;&#10;Description automatically generated" id="186" name="Google Shape;186;p21"/>
          <p:cNvPicPr preferRelativeResize="0"/>
          <p:nvPr/>
        </p:nvPicPr>
        <p:blipFill rotWithShape="1">
          <a:blip r:embed="rId3">
            <a:alphaModFix/>
          </a:blip>
          <a:srcRect b="6976" l="10625" r="7370" t="13953"/>
          <a:stretch/>
        </p:blipFill>
        <p:spPr>
          <a:xfrm>
            <a:off x="944880" y="-1712"/>
            <a:ext cx="985520" cy="112947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>
            <p:ph idx="12" type="sldNum"/>
          </p:nvPr>
        </p:nvSpPr>
        <p:spPr>
          <a:xfrm>
            <a:off x="0" y="6311901"/>
            <a:ext cx="838200" cy="546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it-IT"/>
              <a:t>27</a:t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2192572" y="563024"/>
            <a:ext cx="920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3200"/>
              <a:buFont typeface="Arial"/>
              <a:buNone/>
            </a:pPr>
            <a:r>
              <a:rPr b="1" lang="it-IT" sz="3200">
                <a:solidFill>
                  <a:srgbClr val="822433"/>
                </a:solidFill>
              </a:rPr>
              <a:t>Yolo performance</a:t>
            </a:r>
            <a:endParaRPr b="1" i="0" sz="32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2192572" y="409134"/>
            <a:ext cx="33542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Referenced paper</a:t>
            </a: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it-IT" sz="1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lang="it-IT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lang="it-IT">
                <a:solidFill>
                  <a:schemeClr val="dk2"/>
                </a:solidFill>
              </a:rPr>
              <a:t>○</a:t>
            </a:r>
            <a:r>
              <a:rPr lang="it-IT" sz="1400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it-IT">
                <a:solidFill>
                  <a:schemeClr val="dk2"/>
                </a:solidFill>
              </a:rPr>
              <a:t>○○</a:t>
            </a:r>
            <a:endParaRPr b="0" i="0" sz="1400" u="none" cap="none" strike="noStrike">
              <a:solidFill>
                <a:srgbClr val="8224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 txBox="1"/>
          <p:nvPr>
            <p:ph idx="11" type="ftr"/>
          </p:nvPr>
        </p:nvSpPr>
        <p:spPr>
          <a:xfrm>
            <a:off x="838200" y="6311900"/>
            <a:ext cx="11353800" cy="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/>
              <a:t>Trash detection &amp; quantity estimation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750" y="1148025"/>
            <a:ext cx="6745452" cy="505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hesis">
      <a:dk1>
        <a:srgbClr val="000000"/>
      </a:dk1>
      <a:lt1>
        <a:srgbClr val="FFFFFF"/>
      </a:lt1>
      <a:dk2>
        <a:srgbClr val="822433"/>
      </a:dk2>
      <a:lt2>
        <a:srgbClr val="E7E6E6"/>
      </a:lt2>
      <a:accent1>
        <a:srgbClr val="C00000"/>
      </a:accent1>
      <a:accent2>
        <a:srgbClr val="F995BB"/>
      </a:accent2>
      <a:accent3>
        <a:srgbClr val="FBCDE0"/>
      </a:accent3>
      <a:accent4>
        <a:srgbClr val="FEDEEB"/>
      </a:accent4>
      <a:accent5>
        <a:srgbClr val="92D050"/>
      </a:accent5>
      <a:accent6>
        <a:srgbClr val="48A1FA"/>
      </a:accent6>
      <a:hlink>
        <a:srgbClr val="FF000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